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7" r:id="rId8"/>
    <p:sldId id="368" r:id="rId9"/>
    <p:sldId id="366"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1" d="100"/>
          <a:sy n="101" d="100"/>
        </p:scale>
        <p:origin x="138" y="3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5FEC037C-5135-422F-A7A0-A6F4C6D26DAA}"/>
    <pc:docChg chg="modMainMaster">
      <pc:chgData name="Kevin Flynn" userId="8512d3b6-9e1b-4dce-bd11-e4335739214c" providerId="ADAL" clId="{5FEC037C-5135-422F-A7A0-A6F4C6D26DAA}" dt="2022-01-08T13:43:11.136" v="7" actId="20577"/>
      <pc:docMkLst>
        <pc:docMk/>
      </pc:docMkLst>
      <pc:sldMasterChg chg="modSp mod">
        <pc:chgData name="Kevin Flynn" userId="8512d3b6-9e1b-4dce-bd11-e4335739214c" providerId="ADAL" clId="{5FEC037C-5135-422F-A7A0-A6F4C6D26DAA}" dt="2022-01-08T13:43:11.136" v="7" actId="20577"/>
        <pc:sldMasterMkLst>
          <pc:docMk/>
          <pc:sldMasterMk cId="0" sldId="2147485146"/>
        </pc:sldMasterMkLst>
        <pc:spChg chg="mod">
          <ac:chgData name="Kevin Flynn" userId="8512d3b6-9e1b-4dce-bd11-e4335739214c" providerId="ADAL" clId="{5FEC037C-5135-422F-A7A0-A6F4C6D26DAA}" dt="2022-01-08T13:43:11.136" v="7" actId="20577"/>
          <ac:spMkLst>
            <pc:docMk/>
            <pc:sldMasterMk cId="0" sldId="2147485146"/>
            <ac:spMk id="9" creationId="{ED4BE506-C0F9-461F-89BC-4B3F6F61A38D}"/>
          </ac:spMkLst>
        </pc:spChg>
        <pc:spChg chg="mod">
          <ac:chgData name="Kevin Flynn" userId="8512d3b6-9e1b-4dce-bd11-e4335739214c" providerId="ADAL" clId="{5FEC037C-5135-422F-A7A0-A6F4C6D26DAA}" dt="2022-01-08T13:43:03.480" v="3" actId="20577"/>
          <ac:spMkLst>
            <pc:docMk/>
            <pc:sldMasterMk cId="0" sldId="2147485146"/>
            <ac:spMk id="11" creationId="{AA2802BD-1B72-4AD1-8184-0FD099607084}"/>
          </ac:spMkLst>
        </pc:spChg>
      </pc:sldMasterChg>
    </pc:docChg>
  </pc:docChgLst>
  <pc:docChgLst>
    <pc:chgData name="Kevin Flynn" userId="8512d3b6-9e1b-4dce-bd11-e4335739214c" providerId="ADAL" clId="{FF3B571D-72DD-4010-A68E-2ADC139F31DB}"/>
    <pc:docChg chg="modMainMaster">
      <pc:chgData name="Kevin Flynn" userId="8512d3b6-9e1b-4dce-bd11-e4335739214c" providerId="ADAL" clId="{FF3B571D-72DD-4010-A68E-2ADC139F31DB}" dt="2021-10-14T13:09:27.621" v="8" actId="21"/>
      <pc:docMkLst>
        <pc:docMk/>
      </pc:docMkLst>
      <pc:sldMasterChg chg="modSp mod modSldLayout">
        <pc:chgData name="Kevin Flynn" userId="8512d3b6-9e1b-4dce-bd11-e4335739214c" providerId="ADAL" clId="{FF3B571D-72DD-4010-A68E-2ADC139F31DB}" dt="2021-10-14T13:09:27.621" v="8" actId="21"/>
        <pc:sldMasterMkLst>
          <pc:docMk/>
          <pc:sldMasterMk cId="0" sldId="2147485146"/>
        </pc:sldMasterMkLst>
        <pc:spChg chg="mod">
          <ac:chgData name="Kevin Flynn" userId="8512d3b6-9e1b-4dce-bd11-e4335739214c" providerId="ADAL" clId="{FF3B571D-72DD-4010-A68E-2ADC139F31DB}" dt="2021-10-14T13:09:01.249" v="3" actId="20577"/>
          <ac:spMkLst>
            <pc:docMk/>
            <pc:sldMasterMk cId="0" sldId="2147485146"/>
            <ac:spMk id="11" creationId="{AA2802BD-1B72-4AD1-8184-0FD099607084}"/>
          </ac:spMkLst>
        </pc:spChg>
        <pc:sldLayoutChg chg="delSp modSp mod">
          <pc:chgData name="Kevin Flynn" userId="8512d3b6-9e1b-4dce-bd11-e4335739214c" providerId="ADAL" clId="{FF3B571D-72DD-4010-A68E-2ADC139F31DB}" dt="2021-10-14T13:09:27.621" v="8" actId="21"/>
          <pc:sldLayoutMkLst>
            <pc:docMk/>
            <pc:sldMasterMk cId="0" sldId="2147485146"/>
            <pc:sldLayoutMk cId="2576406219" sldId="2147485163"/>
          </pc:sldLayoutMkLst>
          <pc:spChg chg="del mod">
            <ac:chgData name="Kevin Flynn" userId="8512d3b6-9e1b-4dce-bd11-e4335739214c" providerId="ADAL" clId="{FF3B571D-72DD-4010-A68E-2ADC139F31DB}" dt="2021-10-14T13:09:27.621" v="8" actId="21"/>
            <ac:spMkLst>
              <pc:docMk/>
              <pc:sldMasterMk cId="0" sldId="2147485146"/>
              <pc:sldLayoutMk cId="2576406219" sldId="2147485163"/>
              <ac:spMk id="4" creationId="{BB8994A5-D808-4BF9-9C30-40F75349FF4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8548813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980273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3057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dirty="0" smtClean="0">
                <a:latin typeface="Arial "/>
              </a:rPr>
              <a:t>SA2#158</a:t>
            </a:r>
            <a:r>
              <a:rPr lang="sv-SE" altLang="en-US" sz="1200" b="1" dirty="0">
                <a:latin typeface="Arial "/>
              </a:rPr>
              <a:t>	</a:t>
            </a:r>
          </a:p>
          <a:p>
            <a:pPr eaLnBrk="1" hangingPunct="1">
              <a:defRPr/>
            </a:pPr>
            <a:r>
              <a:rPr lang="en-GB" altLang="zh-CN" sz="1000" b="1" kern="1200" dirty="0" smtClean="0">
                <a:solidFill>
                  <a:schemeClr val="tx1"/>
                </a:solidFill>
                <a:effectLst/>
                <a:latin typeface="Arial" panose="020B0604020202020204" pitchFamily="34" charset="0"/>
                <a:ea typeface="+mn-ea"/>
                <a:cs typeface="Arial" panose="020B0604020202020204" pitchFamily="34" charset="0"/>
              </a:rPr>
              <a:t>Goteborg, Sweden, </a:t>
            </a:r>
            <a:r>
              <a:rPr lang="sv-SE" altLang="en-US" sz="1200" b="1" dirty="0" smtClean="0">
                <a:latin typeface="Arial "/>
              </a:rPr>
              <a:t>– </a:t>
            </a:r>
            <a:r>
              <a:rPr lang="en-GB" altLang="zh-CN" sz="1000" b="1" kern="1200" dirty="0" smtClean="0">
                <a:solidFill>
                  <a:schemeClr val="tx1"/>
                </a:solidFill>
                <a:effectLst/>
                <a:latin typeface="Arial" panose="020B0604020202020204" pitchFamily="34" charset="0"/>
                <a:ea typeface="+mn-ea"/>
                <a:cs typeface="Arial" panose="020B0604020202020204" pitchFamily="34" charset="0"/>
              </a:rPr>
              <a:t>Aug 21 – 25, 2023</a:t>
            </a:r>
            <a:endParaRPr lang="sv-SE" altLang="en-US" sz="1200" b="1" dirty="0">
              <a:latin typeface="Arial "/>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S2-2308692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zh-CN" dirty="0"/>
              <a:t>Discussion on the update of the AIML SID</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247900" y="4713288"/>
            <a:ext cx="7886700" cy="1500187"/>
          </a:xfrm>
        </p:spPr>
        <p:txBody>
          <a:bodyPr/>
          <a:lstStyle/>
          <a:p>
            <a:pPr marL="0" indent="0" eaLnBrk="1" hangingPunct="1">
              <a:buFontTx/>
              <a:buNone/>
            </a:pPr>
            <a:r>
              <a:rPr lang="en-GB" altLang="en-US" dirty="0"/>
              <a:t> </a:t>
            </a:r>
          </a:p>
          <a:p>
            <a:pPr marL="0" indent="0" eaLnBrk="1" hangingPunct="1">
              <a:buFontTx/>
              <a:buNone/>
            </a:pPr>
            <a:r>
              <a:rPr lang="en-GB" altLang="en-US" dirty="0"/>
              <a:t>Huawei, HiSilicon</a:t>
            </a:r>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r>
              <a:rPr lang="en-US" altLang="en-US" dirty="0"/>
              <a:t>WTs in Moderator draft SID</a:t>
            </a:r>
          </a:p>
          <a:p>
            <a:r>
              <a:rPr lang="en-US" altLang="en-US" dirty="0"/>
              <a:t>Additional  WTs</a:t>
            </a:r>
          </a:p>
          <a:p>
            <a:endParaRPr lang="en-US" alt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US" altLang="en-US" dirty="0"/>
              <a:t>WTs in Moderator draft SID</a:t>
            </a:r>
          </a:p>
        </p:txBody>
      </p:sp>
      <p:graphicFrame>
        <p:nvGraphicFramePr>
          <p:cNvPr id="2" name="内容占位符 1"/>
          <p:cNvGraphicFramePr>
            <a:graphicFrameLocks noGrp="1"/>
          </p:cNvGraphicFramePr>
          <p:nvPr>
            <p:ph idx="1"/>
            <p:extLst>
              <p:ext uri="{D42A27DB-BD31-4B8C-83A1-F6EECF244321}">
                <p14:modId xmlns:p14="http://schemas.microsoft.com/office/powerpoint/2010/main" val="1317807979"/>
              </p:ext>
            </p:extLst>
          </p:nvPr>
        </p:nvGraphicFramePr>
        <p:xfrm>
          <a:off x="400050" y="1797048"/>
          <a:ext cx="10953750" cy="4846320"/>
        </p:xfrm>
        <a:graphic>
          <a:graphicData uri="http://schemas.openxmlformats.org/drawingml/2006/table">
            <a:tbl>
              <a:tblPr firstRow="1" bandRow="1">
                <a:tableStyleId>{5C22544A-7EE6-4342-B048-85BDC9FD1C3A}</a:tableStyleId>
              </a:tblPr>
              <a:tblGrid>
                <a:gridCol w="6846094">
                  <a:extLst>
                    <a:ext uri="{9D8B030D-6E8A-4147-A177-3AD203B41FA5}">
                      <a16:colId xmlns="" xmlns:a16="http://schemas.microsoft.com/office/drawing/2014/main" val="20000"/>
                    </a:ext>
                  </a:extLst>
                </a:gridCol>
                <a:gridCol w="4107656">
                  <a:extLst>
                    <a:ext uri="{9D8B030D-6E8A-4147-A177-3AD203B41FA5}">
                      <a16:colId xmlns="" xmlns:a16="http://schemas.microsoft.com/office/drawing/2014/main" val="20001"/>
                    </a:ext>
                  </a:extLst>
                </a:gridCol>
              </a:tblGrid>
              <a:tr h="346734">
                <a:tc>
                  <a:txBody>
                    <a:bodyPr/>
                    <a:lstStyle/>
                    <a:p>
                      <a:r>
                        <a:rPr lang="en-US" altLang="zh-CN" dirty="0"/>
                        <a:t>WT  </a:t>
                      </a:r>
                      <a:endParaRPr lang="zh-CN" altLang="en-US" dirty="0"/>
                    </a:p>
                  </a:txBody>
                  <a:tcPr/>
                </a:tc>
                <a:tc>
                  <a:txBody>
                    <a:bodyPr/>
                    <a:lstStyle/>
                    <a:p>
                      <a:r>
                        <a:rPr lang="en-US" altLang="zh-CN" dirty="0"/>
                        <a:t>Proposal</a:t>
                      </a:r>
                      <a:endParaRPr lang="zh-CN" altLang="en-US" dirty="0"/>
                    </a:p>
                  </a:txBody>
                  <a:tcPr/>
                </a:tc>
                <a:extLst>
                  <a:ext uri="{0D108BD9-81ED-4DB2-BD59-A6C34878D82A}">
                    <a16:rowId xmlns="" xmlns:a16="http://schemas.microsoft.com/office/drawing/2014/main" val="10000"/>
                  </a:ext>
                </a:extLst>
              </a:tr>
              <a:tr h="4247493">
                <a:tc>
                  <a:txBody>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lang="en-US" altLang="zh-CN" sz="1800" b="1" dirty="0"/>
                        <a:t>WT#1: AI/ML cross-domain coordination aspects</a:t>
                      </a:r>
                    </a:p>
                    <a:p>
                      <a:pPr>
                        <a:spcAft>
                          <a:spcPts val="200"/>
                        </a:spcAft>
                      </a:pPr>
                      <a:r>
                        <a:rPr lang="en-US" altLang="zh-CN" sz="1800" dirty="0"/>
                        <a:t>(</a:t>
                      </a:r>
                      <a:r>
                        <a:rPr lang="en-US" altLang="zh-CN" sz="1800" i="1" dirty="0"/>
                        <a:t>Note: SA2 will start the study to investigate the possible architecture options and align with RAN results as necessary once RAN completes its work</a:t>
                      </a:r>
                      <a:r>
                        <a:rPr lang="en-US" altLang="zh-CN" sz="1800" dirty="0"/>
                        <a:t>)</a:t>
                      </a:r>
                    </a:p>
                    <a:p>
                      <a:pPr marL="285750" indent="-285750">
                        <a:spcAft>
                          <a:spcPts val="200"/>
                        </a:spcAft>
                        <a:buFont typeface="Arial" panose="020B0604020202020204" pitchFamily="34" charset="0"/>
                        <a:buChar char="•"/>
                      </a:pPr>
                      <a:r>
                        <a:rPr lang="en-US" altLang="zh-CN" sz="1800" dirty="0"/>
                        <a:t>WT1.1: 5GC support for UE/air interface AI/ML;</a:t>
                      </a:r>
                    </a:p>
                    <a:p>
                      <a:pPr marL="285750" indent="-285750">
                        <a:spcAft>
                          <a:spcPts val="200"/>
                        </a:spcAft>
                        <a:buFont typeface="Arial" panose="020B0604020202020204" pitchFamily="34" charset="0"/>
                        <a:buChar char="•"/>
                      </a:pPr>
                      <a:r>
                        <a:rPr lang="en-US" altLang="zh-CN" sz="1800" dirty="0"/>
                        <a:t>WT1.2: Study enhancements to UE data collection framework;</a:t>
                      </a:r>
                    </a:p>
                    <a:p>
                      <a:pPr marL="285750" indent="-285750">
                        <a:spcAft>
                          <a:spcPts val="200"/>
                        </a:spcAft>
                        <a:buFont typeface="Arial" panose="020B0604020202020204" pitchFamily="34" charset="0"/>
                        <a:buChar char="•"/>
                      </a:pPr>
                      <a:r>
                        <a:rPr lang="en-US" altLang="zh-CN" sz="1800" dirty="0"/>
                        <a:t>WT1.3: Study 5GC support for AI/ML model and information sharing to the UE;</a:t>
                      </a:r>
                    </a:p>
                    <a:p>
                      <a:pPr marL="285750" indent="-285750">
                        <a:spcAft>
                          <a:spcPts val="200"/>
                        </a:spcAft>
                        <a:buFont typeface="Arial" panose="020B0604020202020204" pitchFamily="34" charset="0"/>
                        <a:buChar char="•"/>
                      </a:pPr>
                      <a:r>
                        <a:rPr lang="en-US" altLang="zh-CN" sz="1800" dirty="0"/>
                        <a:t>WT1.4: Study the Model ID alignment, Lifecycle management (LCM) alignment between SA2 and RAN e.g. in terms of Model performance and Model ID;</a:t>
                      </a:r>
                    </a:p>
                    <a:p>
                      <a:pPr marL="285750" indent="-285750">
                        <a:spcAft>
                          <a:spcPts val="200"/>
                        </a:spcAft>
                        <a:buFont typeface="Arial" panose="020B0604020202020204" pitchFamily="34" charset="0"/>
                        <a:buChar char="•"/>
                      </a:pPr>
                      <a:r>
                        <a:rPr lang="en-US" altLang="zh-CN" sz="1800" dirty="0"/>
                        <a:t>WT1.5: Study </a:t>
                      </a:r>
                      <a:r>
                        <a:rPr lang="en-US" altLang="zh-CN" sz="1800" dirty="0" err="1"/>
                        <a:t>QoS</a:t>
                      </a:r>
                      <a:r>
                        <a:rPr lang="en-US" altLang="zh-CN" sz="1800" dirty="0"/>
                        <a:t> and policy control to support RAN model transfer and delivery (including data collection);</a:t>
                      </a:r>
                    </a:p>
                    <a:p>
                      <a:pPr marL="285750" indent="-285750">
                        <a:spcAft>
                          <a:spcPts val="200"/>
                        </a:spcAft>
                        <a:buFont typeface="Arial" panose="020B0604020202020204" pitchFamily="34" charset="0"/>
                        <a:buChar char="•"/>
                      </a:pPr>
                      <a:r>
                        <a:rPr lang="en-US" altLang="zh-CN" sz="1800" dirty="0"/>
                        <a:t>WT1.6: Interaction/coordination with RAN to support the AI enabled RAN framework (i.e. AI/ML for NG-RAN in Rel-18).</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800" dirty="0"/>
                        <a:t>Suggest to remove this WT: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dirty="0"/>
                        <a:t>RAN1 use cases are all related to physical layer. There is no benefit for CN to be involved assisting data/model transmission or analytics for physical layer. RAN3 AI R18 already concluded that AI/ML model handling is in </a:t>
                      </a:r>
                      <a:r>
                        <a:rPr lang="en-US" altLang="zh-CN" sz="1800" dirty="0" err="1"/>
                        <a:t>gNB</a:t>
                      </a:r>
                      <a:r>
                        <a:rPr lang="en-US" altLang="zh-CN" sz="1800" dirty="0"/>
                        <a:t> or OAM. It is unclear why CN should be involved in the RAN use cases.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dirty="0"/>
                        <a:t>It is high risk to go no where for this WT as RAN1 can conclude there is no CN impact (i.e. similar as RAN3). Discussing this even without conclusion in the RAN will steal TU budget for other more important WTs/SIDs.</a:t>
                      </a:r>
                    </a:p>
                  </a:txBody>
                  <a:tcPr/>
                </a:tc>
                <a:extLst>
                  <a:ext uri="{0D108BD9-81ED-4DB2-BD59-A6C34878D82A}">
                    <a16:rowId xmlns="" xmlns:a16="http://schemas.microsoft.com/office/drawing/2014/main" val="10001"/>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a:t>WTs in Moderator draft SID</a:t>
            </a:r>
            <a:endParaRPr lang="zh-CN" altLang="en-US" dirty="0"/>
          </a:p>
        </p:txBody>
      </p:sp>
      <p:graphicFrame>
        <p:nvGraphicFramePr>
          <p:cNvPr id="4" name="内容占位符 1"/>
          <p:cNvGraphicFramePr>
            <a:graphicFrameLocks noGrp="1"/>
          </p:cNvGraphicFramePr>
          <p:nvPr>
            <p:ph idx="1"/>
            <p:extLst>
              <p:ext uri="{D42A27DB-BD31-4B8C-83A1-F6EECF244321}">
                <p14:modId xmlns:p14="http://schemas.microsoft.com/office/powerpoint/2010/main" val="239399032"/>
              </p:ext>
            </p:extLst>
          </p:nvPr>
        </p:nvGraphicFramePr>
        <p:xfrm>
          <a:off x="533400" y="1787525"/>
          <a:ext cx="10953750" cy="5146040"/>
        </p:xfrm>
        <a:graphic>
          <a:graphicData uri="http://schemas.openxmlformats.org/drawingml/2006/table">
            <a:tbl>
              <a:tblPr firstRow="1" bandRow="1">
                <a:tableStyleId>{5C22544A-7EE6-4342-B048-85BDC9FD1C3A}</a:tableStyleId>
              </a:tblPr>
              <a:tblGrid>
                <a:gridCol w="6846094">
                  <a:extLst>
                    <a:ext uri="{9D8B030D-6E8A-4147-A177-3AD203B41FA5}">
                      <a16:colId xmlns="" xmlns:a16="http://schemas.microsoft.com/office/drawing/2014/main" val="20000"/>
                    </a:ext>
                  </a:extLst>
                </a:gridCol>
                <a:gridCol w="4107656">
                  <a:extLst>
                    <a:ext uri="{9D8B030D-6E8A-4147-A177-3AD203B41FA5}">
                      <a16:colId xmlns="" xmlns:a16="http://schemas.microsoft.com/office/drawing/2014/main" val="20001"/>
                    </a:ext>
                  </a:extLst>
                </a:gridCol>
              </a:tblGrid>
              <a:tr h="346734">
                <a:tc>
                  <a:txBody>
                    <a:bodyPr/>
                    <a:lstStyle/>
                    <a:p>
                      <a:r>
                        <a:rPr lang="en-US" altLang="zh-CN" dirty="0"/>
                        <a:t>WT</a:t>
                      </a:r>
                      <a:endParaRPr lang="zh-CN" altLang="en-US" dirty="0"/>
                    </a:p>
                  </a:txBody>
                  <a:tcPr/>
                </a:tc>
                <a:tc>
                  <a:txBody>
                    <a:bodyPr/>
                    <a:lstStyle/>
                    <a:p>
                      <a:r>
                        <a:rPr lang="en-US" altLang="zh-CN" dirty="0"/>
                        <a:t>Proposal</a:t>
                      </a:r>
                      <a:endParaRPr lang="zh-CN" altLang="en-US" dirty="0"/>
                    </a:p>
                  </a:txBody>
                  <a:tcPr/>
                </a:tc>
                <a:extLst>
                  <a:ext uri="{0D108BD9-81ED-4DB2-BD59-A6C34878D82A}">
                    <a16:rowId xmlns="" xmlns:a16="http://schemas.microsoft.com/office/drawing/2014/main" val="10000"/>
                  </a:ext>
                </a:extLst>
              </a:tr>
              <a:tr h="4247493">
                <a:tc>
                  <a:txBody>
                    <a:bodyPr/>
                    <a:lstStyle/>
                    <a:p>
                      <a:pPr>
                        <a:spcBef>
                          <a:spcPts val="600"/>
                        </a:spcBef>
                        <a:spcAft>
                          <a:spcPts val="200"/>
                        </a:spcAft>
                      </a:pPr>
                      <a:r>
                        <a:rPr lang="en-US" altLang="zh-CN" sz="1800" b="1" dirty="0"/>
                        <a:t>(FFS) WT2:  Study the following potential enhancements to enable 5G system to assist cross-domain (e.g. UE, 5G Core, application, OAM) AI training and inference (so-called “Vertical Federated Learning (VFL)”)</a:t>
                      </a:r>
                      <a:endParaRPr lang="en-US" altLang="zh-CN" sz="1800" b="1" dirty="0">
                        <a:solidFill>
                          <a:srgbClr val="FF0000"/>
                        </a:solidFill>
                      </a:endParaRPr>
                    </a:p>
                    <a:p>
                      <a:pPr>
                        <a:spcAft>
                          <a:spcPts val="200"/>
                        </a:spcAft>
                      </a:pPr>
                      <a:r>
                        <a:rPr lang="en-US" altLang="zh-CN" sz="1800" i="1" dirty="0"/>
                        <a:t>(Note: RAN aspects are out of scope)</a:t>
                      </a:r>
                    </a:p>
                    <a:p>
                      <a:pPr marL="285750" indent="-285750">
                        <a:spcAft>
                          <a:spcPts val="200"/>
                        </a:spcAft>
                        <a:buFont typeface="Arial" panose="020B0604020202020204" pitchFamily="34" charset="0"/>
                        <a:buChar char="•"/>
                      </a:pPr>
                      <a:r>
                        <a:rPr lang="en-US" altLang="zh-CN" sz="1800" dirty="0"/>
                        <a:t>WT2.1: How to support feature determination and alignment across domains when applying the VFL operation;</a:t>
                      </a:r>
                    </a:p>
                    <a:p>
                      <a:pPr marL="285750" indent="-285750">
                        <a:spcAft>
                          <a:spcPts val="200"/>
                        </a:spcAft>
                        <a:buFont typeface="Arial" panose="020B0604020202020204" pitchFamily="34" charset="0"/>
                        <a:buChar char="•"/>
                      </a:pPr>
                      <a:r>
                        <a:rPr lang="en-US" altLang="zh-CN" sz="1800" dirty="0"/>
                        <a:t>WT2.2: How to identify/select the required NF(s) within the 5G Core domain and the UEs corresponding to the local feature in order to collaborate on the VFL operation (i.e. training or inference);</a:t>
                      </a:r>
                    </a:p>
                    <a:p>
                      <a:pPr marL="285750" indent="-285750">
                        <a:spcAft>
                          <a:spcPts val="200"/>
                        </a:spcAft>
                        <a:buFont typeface="Arial" panose="020B0604020202020204" pitchFamily="34" charset="0"/>
                        <a:buChar char="•"/>
                      </a:pPr>
                      <a:r>
                        <a:rPr lang="en-US" altLang="zh-CN" sz="1800" dirty="0"/>
                        <a:t>WT2.3: Whether and which policy configurations and enhancement are required in order to support VFL operation (i.e. training or inference);</a:t>
                      </a:r>
                    </a:p>
                    <a:p>
                      <a:pPr marL="285750" indent="-285750">
                        <a:spcAft>
                          <a:spcPts val="200"/>
                        </a:spcAft>
                        <a:buFont typeface="Arial" panose="020B0604020202020204" pitchFamily="34" charset="0"/>
                        <a:buChar char="•"/>
                      </a:pPr>
                      <a:r>
                        <a:rPr lang="en-US" altLang="zh-CN" sz="1800" dirty="0"/>
                        <a:t>WT2.4: What is the proper transport mechanism to support cross-domain AI model training/inference data transfer.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800" dirty="0"/>
                        <a:t>Suggest to remove this WT:</a:t>
                      </a:r>
                    </a:p>
                    <a:p>
                      <a:pPr marL="285750" indent="-285750">
                        <a:spcAft>
                          <a:spcPts val="200"/>
                        </a:spcAft>
                        <a:buFont typeface="Arial" panose="020B0604020202020204" pitchFamily="34" charset="0"/>
                        <a:buChar char="•"/>
                      </a:pPr>
                      <a:r>
                        <a:rPr lang="en-US" altLang="zh-CN" sz="1800" dirty="0"/>
                        <a:t>It is unclear what the use case to support the VFL is.</a:t>
                      </a:r>
                    </a:p>
                    <a:p>
                      <a:pPr marL="285750" indent="-285750">
                        <a:spcAft>
                          <a:spcPts val="200"/>
                        </a:spcAft>
                        <a:buFont typeface="Arial" panose="020B0604020202020204" pitchFamily="34" charset="0"/>
                        <a:buChar char="•"/>
                      </a:pPr>
                      <a:r>
                        <a:rPr lang="en-US" altLang="zh-CN" sz="1800" dirty="0"/>
                        <a:t>Even if there is a use case, why should OAM and UE be involved in the VFL? OAM is within operator’s domain, NWDAF can retrieve data from OAM already. VFL would need complex privacy protection methods to protect local data privacy, it is inefficient to support such mechanism in UE. (For example, the calculation of the data with holomorphic encryption via </a:t>
                      </a:r>
                      <a:r>
                        <a:rPr lang="en-US" altLang="zh-CN" sz="1800" dirty="0" err="1"/>
                        <a:t>HElib</a:t>
                      </a:r>
                      <a:r>
                        <a:rPr lang="en-US" altLang="zh-CN" sz="1800" dirty="0"/>
                        <a:t> is almost 1 million times slower than the average speed of non-cipher text.) For the individual UE itself, it is lots of pain and no gain.  </a:t>
                      </a: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04845663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a:t>WTs in Moderator draft SID</a:t>
            </a:r>
            <a:endParaRPr lang="zh-CN" altLang="en-US" dirty="0"/>
          </a:p>
        </p:txBody>
      </p:sp>
      <p:graphicFrame>
        <p:nvGraphicFramePr>
          <p:cNvPr id="4" name="内容占位符 1"/>
          <p:cNvGraphicFramePr>
            <a:graphicFrameLocks noGrp="1"/>
          </p:cNvGraphicFramePr>
          <p:nvPr>
            <p:ph idx="1"/>
            <p:extLst>
              <p:ext uri="{D42A27DB-BD31-4B8C-83A1-F6EECF244321}">
                <p14:modId xmlns:p14="http://schemas.microsoft.com/office/powerpoint/2010/main" val="4068132007"/>
              </p:ext>
            </p:extLst>
          </p:nvPr>
        </p:nvGraphicFramePr>
        <p:xfrm>
          <a:off x="504825" y="1690688"/>
          <a:ext cx="10953750" cy="4613253"/>
        </p:xfrm>
        <a:graphic>
          <a:graphicData uri="http://schemas.openxmlformats.org/drawingml/2006/table">
            <a:tbl>
              <a:tblPr firstRow="1" bandRow="1">
                <a:tableStyleId>{5C22544A-7EE6-4342-B048-85BDC9FD1C3A}</a:tableStyleId>
              </a:tblPr>
              <a:tblGrid>
                <a:gridCol w="6846094">
                  <a:extLst>
                    <a:ext uri="{9D8B030D-6E8A-4147-A177-3AD203B41FA5}">
                      <a16:colId xmlns="" xmlns:a16="http://schemas.microsoft.com/office/drawing/2014/main" val="20000"/>
                    </a:ext>
                  </a:extLst>
                </a:gridCol>
                <a:gridCol w="4107656">
                  <a:extLst>
                    <a:ext uri="{9D8B030D-6E8A-4147-A177-3AD203B41FA5}">
                      <a16:colId xmlns="" xmlns:a16="http://schemas.microsoft.com/office/drawing/2014/main" val="20001"/>
                    </a:ext>
                  </a:extLst>
                </a:gridCol>
              </a:tblGrid>
              <a:tr h="346734">
                <a:tc>
                  <a:txBody>
                    <a:bodyPr/>
                    <a:lstStyle/>
                    <a:p>
                      <a:r>
                        <a:rPr lang="en-US" altLang="zh-CN" dirty="0"/>
                        <a:t>WT</a:t>
                      </a:r>
                      <a:endParaRPr lang="zh-CN" altLang="en-US" dirty="0"/>
                    </a:p>
                  </a:txBody>
                  <a:tcPr/>
                </a:tc>
                <a:tc>
                  <a:txBody>
                    <a:bodyPr/>
                    <a:lstStyle/>
                    <a:p>
                      <a:r>
                        <a:rPr lang="en-US" altLang="zh-CN" dirty="0"/>
                        <a:t>Proposal</a:t>
                      </a:r>
                      <a:endParaRPr lang="zh-CN" altLang="en-US" dirty="0"/>
                    </a:p>
                  </a:txBody>
                  <a:tcPr/>
                </a:tc>
                <a:extLst>
                  <a:ext uri="{0D108BD9-81ED-4DB2-BD59-A6C34878D82A}">
                    <a16:rowId xmlns="" xmlns:a16="http://schemas.microsoft.com/office/drawing/2014/main" val="10000"/>
                  </a:ext>
                </a:extLst>
              </a:tr>
              <a:tr h="4247493">
                <a:tc>
                  <a:txBody>
                    <a:bodyPr/>
                    <a:lstStyle/>
                    <a:p>
                      <a:pPr>
                        <a:spcBef>
                          <a:spcPts val="600"/>
                        </a:spcBef>
                        <a:spcAft>
                          <a:spcPts val="200"/>
                        </a:spcAft>
                      </a:pPr>
                      <a:r>
                        <a:rPr lang="en-US" altLang="zh-CN" sz="1800" b="1" dirty="0"/>
                        <a:t>WT3: Study enhancements to support NWDAF-assisted recommendations and address network abnormal behaviors</a:t>
                      </a:r>
                      <a:endParaRPr lang="en-US" altLang="zh-CN" sz="1800" b="1" dirty="0">
                        <a:solidFill>
                          <a:srgbClr val="FF0000"/>
                        </a:solidFill>
                      </a:endParaRPr>
                    </a:p>
                    <a:p>
                      <a:pPr marL="285750" indent="-285750">
                        <a:spcBef>
                          <a:spcPts val="600"/>
                        </a:spcBef>
                        <a:spcAft>
                          <a:spcPts val="200"/>
                        </a:spcAft>
                        <a:buFont typeface="Arial" panose="020B0604020202020204" pitchFamily="34" charset="0"/>
                        <a:buChar char="•"/>
                      </a:pPr>
                      <a:r>
                        <a:rPr lang="en-US" altLang="zh-CN" sz="1800" dirty="0"/>
                        <a:t>WT3.1: 5GC recommendations;</a:t>
                      </a:r>
                    </a:p>
                    <a:p>
                      <a:pPr marL="285750" indent="-285750">
                        <a:spcAft>
                          <a:spcPts val="200"/>
                        </a:spcAft>
                        <a:buFont typeface="Arial" panose="020B0604020202020204" pitchFamily="34" charset="0"/>
                        <a:buChar char="•"/>
                      </a:pPr>
                      <a:r>
                        <a:rPr lang="en-US" altLang="zh-CN" sz="1800" dirty="0"/>
                        <a:t>(FFS if in scope based on discussion in workshop, where aspects related to studies of robust and resilient core was deprioritized) WT3.2: Study prediction, detection, prevention, and mitigation of network abnormal behaviors (e.g. signaling storm).</a:t>
                      </a:r>
                      <a:r>
                        <a:rPr lang="en-GB" altLang="zh-CN" sz="1800" kern="1200" dirty="0">
                          <a:solidFill>
                            <a:schemeClr val="dk1"/>
                          </a:solidFill>
                          <a:effectLst/>
                          <a:latin typeface="+mn-lt"/>
                          <a:ea typeface="+mn-ea"/>
                          <a:cs typeface="+mn-cs"/>
                        </a:rPr>
                        <a:t> The study will </a:t>
                      </a:r>
                      <a:r>
                        <a:rPr lang="en-GB" altLang="zh-CN" sz="1800" kern="1200" dirty="0" err="1">
                          <a:solidFill>
                            <a:schemeClr val="dk1"/>
                          </a:solidFill>
                          <a:effectLst/>
                          <a:latin typeface="+mn-lt"/>
                          <a:ea typeface="+mn-ea"/>
                          <a:cs typeface="+mn-cs"/>
                        </a:rPr>
                        <a:t>analyze</a:t>
                      </a:r>
                      <a:r>
                        <a:rPr lang="en-GB" altLang="zh-CN" sz="1800" kern="1200" dirty="0">
                          <a:solidFill>
                            <a:schemeClr val="dk1"/>
                          </a:solidFill>
                          <a:effectLst/>
                          <a:latin typeface="+mn-lt"/>
                          <a:ea typeface="+mn-ea"/>
                          <a:cs typeface="+mn-cs"/>
                        </a:rPr>
                        <a:t> the handling of misbehaving NF in terms of abnormal behaviour, performance degradation, operational conflict, etc., and study further information exchange with MDAF, etc. for specific operational use cases. The study will focus primarily on existing enforcement mechanisms when available, and identify new ones when no existing ones can be used.</a:t>
                      </a:r>
                      <a:endParaRPr lang="en-US" altLang="zh-CN"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800" dirty="0"/>
                        <a:t>Suggest to reword this WT: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dirty="0"/>
                        <a:t>In general support this WT.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dirty="0"/>
                        <a:t>The</a:t>
                      </a:r>
                      <a:r>
                        <a:rPr lang="en-US" altLang="zh-CN" sz="1800" baseline="0" dirty="0"/>
                        <a:t> </a:t>
                      </a:r>
                      <a:r>
                        <a:rPr lang="en-US" altLang="zh-CN" sz="1800" dirty="0"/>
                        <a:t>network abnormal behaviors needs</a:t>
                      </a:r>
                      <a:r>
                        <a:rPr lang="en-US" altLang="zh-CN" sz="1800" baseline="0" dirty="0"/>
                        <a:t> clear description. The simplest way is updated to “i.e. </a:t>
                      </a:r>
                      <a:r>
                        <a:rPr lang="en-US" altLang="zh-CN" sz="1800" dirty="0"/>
                        <a:t>signaling storm</a:t>
                      </a:r>
                      <a:r>
                        <a:rPr lang="en-US" altLang="zh-CN" sz="1800" baseline="0" dirty="0"/>
                        <a:t>” and remove other terms.</a:t>
                      </a:r>
                      <a:endParaRPr lang="en-US" altLang="zh-CN" sz="18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800"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47570048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a:t>Additional  WTs</a:t>
            </a:r>
            <a:endParaRPr lang="zh-CN" altLang="en-US" dirty="0"/>
          </a:p>
        </p:txBody>
      </p:sp>
      <p:sp>
        <p:nvSpPr>
          <p:cNvPr id="3" name="内容占位符 2"/>
          <p:cNvSpPr>
            <a:spLocks noGrp="1"/>
          </p:cNvSpPr>
          <p:nvPr>
            <p:ph idx="1"/>
          </p:nvPr>
        </p:nvSpPr>
        <p:spPr>
          <a:xfrm>
            <a:off x="838200" y="1825625"/>
            <a:ext cx="10515600" cy="584200"/>
          </a:xfrm>
        </p:spPr>
        <p:txBody>
          <a:bodyPr/>
          <a:lstStyle/>
          <a:p>
            <a:r>
              <a:rPr lang="en-US" altLang="zh-CN" sz="1800" dirty="0"/>
              <a:t>The additional WTs proposed by individual company has not been fully discussed. Further discussion is needed before the final decision.</a:t>
            </a:r>
            <a:endParaRPr lang="zh-CN" altLang="en-US" sz="1800" dirty="0"/>
          </a:p>
        </p:txBody>
      </p:sp>
      <p:pic>
        <p:nvPicPr>
          <p:cNvPr id="15" name="Picture 2" descr="C:\Users\s00383479.CHINA\AppData\Roaming\eSpace_Desktop\UserData\s00383479\imagefiles\60B511A3-C505-4089-B887-690D29AFEA9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3225" y="2391390"/>
            <a:ext cx="4890854" cy="1802791"/>
          </a:xfrm>
          <a:prstGeom prst="rect">
            <a:avLst/>
          </a:prstGeom>
          <a:noFill/>
          <a:extLst>
            <a:ext uri="{909E8E84-426E-40DD-AFC4-6F175D3DCCD1}">
              <a14:hiddenFill xmlns:a14="http://schemas.microsoft.com/office/drawing/2010/main">
                <a:solidFill>
                  <a:srgbClr val="FFFFFF"/>
                </a:solidFill>
              </a14:hiddenFill>
            </a:ext>
          </a:extLst>
        </p:spPr>
      </p:pic>
      <p:sp>
        <p:nvSpPr>
          <p:cNvPr id="17" name="内容占位符 2"/>
          <p:cNvSpPr txBox="1">
            <a:spLocks/>
          </p:cNvSpPr>
          <p:nvPr/>
        </p:nvSpPr>
        <p:spPr bwMode="auto">
          <a:xfrm>
            <a:off x="114300" y="2627473"/>
            <a:ext cx="6638925" cy="1887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b="1" dirty="0"/>
              <a:t>WT a: reinforcement learning(RL)/NF feedback for accuracy</a:t>
            </a:r>
          </a:p>
          <a:p>
            <a:pPr lvl="1"/>
            <a:r>
              <a:rPr lang="en-US" altLang="zh-CN" sz="1400" b="1" dirty="0"/>
              <a:t>Detail description: </a:t>
            </a:r>
            <a:r>
              <a:rPr lang="en-US" altLang="zh-CN" sz="1400" dirty="0"/>
              <a:t>Whether and how to support additional NF feedback related to the NWDAF analytics and model training to improve the correctness. </a:t>
            </a:r>
          </a:p>
          <a:p>
            <a:pPr marL="457200" lvl="1" indent="0">
              <a:buNone/>
            </a:pPr>
            <a:endParaRPr lang="en-US" altLang="zh-CN" sz="1400" dirty="0"/>
          </a:p>
          <a:p>
            <a:pPr lvl="1"/>
            <a:r>
              <a:rPr lang="en-US" altLang="zh-CN" sz="1400" dirty="0"/>
              <a:t>This comes from CMCC’s proposal in NWM and S2-2306503. It is related to the discussion on NF feedback for correctness in R18 and should be better be further discussed in R19 to calculate the accuracy for the analytic with NF actions. </a:t>
            </a:r>
            <a:endParaRPr lang="en-US" altLang="zh-CN" sz="1800" dirty="0"/>
          </a:p>
        </p:txBody>
      </p:sp>
      <p:sp>
        <p:nvSpPr>
          <p:cNvPr id="18" name="内容占位符 2"/>
          <p:cNvSpPr txBox="1">
            <a:spLocks/>
          </p:cNvSpPr>
          <p:nvPr/>
        </p:nvSpPr>
        <p:spPr bwMode="auto">
          <a:xfrm>
            <a:off x="7362824" y="4118432"/>
            <a:ext cx="6638925" cy="236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ltLang="zh-CN" sz="1400" dirty="0"/>
              <a:t>This picture comes from S2-2306503. </a:t>
            </a:r>
          </a:p>
        </p:txBody>
      </p:sp>
      <p:sp>
        <p:nvSpPr>
          <p:cNvPr id="19" name="内容占位符 2"/>
          <p:cNvSpPr txBox="1">
            <a:spLocks/>
          </p:cNvSpPr>
          <p:nvPr/>
        </p:nvSpPr>
        <p:spPr bwMode="auto">
          <a:xfrm>
            <a:off x="285750" y="4866735"/>
            <a:ext cx="6010284" cy="1457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b="1">
                <a:solidFill>
                  <a:srgbClr val="000000"/>
                </a:solidFill>
                <a:latin typeface="Arial" panose="020B0604020202020204" pitchFamily="34" charset="0"/>
              </a:rPr>
              <a:t>WT b:Transfer Learning between NWDAFs</a:t>
            </a:r>
          </a:p>
          <a:p>
            <a:pPr lvl="1"/>
            <a:r>
              <a:rPr lang="en-US" altLang="zh-CN" sz="1200" b="1">
                <a:solidFill>
                  <a:srgbClr val="000000"/>
                </a:solidFill>
                <a:latin typeface="Arial" panose="020B0604020202020204" pitchFamily="34" charset="0"/>
              </a:rPr>
              <a:t>Detailed Description: </a:t>
            </a:r>
            <a:r>
              <a:rPr lang="en-US" altLang="zh-CN" sz="1200">
                <a:solidFill>
                  <a:srgbClr val="000000"/>
                </a:solidFill>
                <a:latin typeface="Arial" panose="020B0604020202020204" pitchFamily="34" charset="0"/>
              </a:rPr>
              <a:t>Study 5GC extensions to support Transfer Learning between NWDAFs.</a:t>
            </a:r>
          </a:p>
          <a:p>
            <a:pPr lvl="1"/>
            <a:r>
              <a:rPr lang="en-US" altLang="zh-CN" sz="1200">
                <a:solidFill>
                  <a:srgbClr val="000000"/>
                </a:solidFill>
                <a:latin typeface="Arial" panose="020B0604020202020204" pitchFamily="34" charset="0"/>
              </a:rPr>
              <a:t>This comes from ETRI and KDDI’s proposal in NWM. It can enable NWDAF to expedite the model training operation by leveraging trained models, and assist the NWDAF in generating models even in small dataset.</a:t>
            </a:r>
          </a:p>
        </p:txBody>
      </p:sp>
      <p:grpSp>
        <p:nvGrpSpPr>
          <p:cNvPr id="20" name="组合 19">
            <a:extLst>
              <a:ext uri="{FF2B5EF4-FFF2-40B4-BE49-F238E27FC236}">
                <a16:creationId xmlns="" xmlns:a16="http://schemas.microsoft.com/office/drawing/2014/main" id="{25AF387A-457B-482C-A818-C82FD25F3747}"/>
              </a:ext>
            </a:extLst>
          </p:cNvPr>
          <p:cNvGrpSpPr/>
          <p:nvPr/>
        </p:nvGrpSpPr>
        <p:grpSpPr>
          <a:xfrm>
            <a:off x="7058025" y="4759946"/>
            <a:ext cx="4586054" cy="1524054"/>
            <a:chOff x="263352" y="1340768"/>
            <a:chExt cx="6476301" cy="2230744"/>
          </a:xfrm>
        </p:grpSpPr>
        <p:pic>
          <p:nvPicPr>
            <p:cNvPr id="21" name="图片 20">
              <a:extLst>
                <a:ext uri="{FF2B5EF4-FFF2-40B4-BE49-F238E27FC236}">
                  <a16:creationId xmlns="" xmlns:a16="http://schemas.microsoft.com/office/drawing/2014/main" id="{792C14D3-0F76-40F9-98EB-406E280340E9}"/>
                </a:ext>
              </a:extLst>
            </p:cNvPr>
            <p:cNvPicPr>
              <a:picLocks noChangeAspect="1"/>
            </p:cNvPicPr>
            <p:nvPr/>
          </p:nvPicPr>
          <p:blipFill rotWithShape="1">
            <a:blip r:embed="rId4"/>
            <a:srcRect r="51163"/>
            <a:stretch/>
          </p:blipFill>
          <p:spPr>
            <a:xfrm>
              <a:off x="263352" y="1340768"/>
              <a:ext cx="2668353" cy="2230744"/>
            </a:xfrm>
            <a:prstGeom prst="rect">
              <a:avLst/>
            </a:prstGeom>
          </p:spPr>
        </p:pic>
        <p:pic>
          <p:nvPicPr>
            <p:cNvPr id="22" name="图片 21">
              <a:extLst>
                <a:ext uri="{FF2B5EF4-FFF2-40B4-BE49-F238E27FC236}">
                  <a16:creationId xmlns="" xmlns:a16="http://schemas.microsoft.com/office/drawing/2014/main" id="{EDDCF22B-DE44-451B-8034-78BB00303A30}"/>
                </a:ext>
              </a:extLst>
            </p:cNvPr>
            <p:cNvPicPr>
              <a:picLocks noChangeAspect="1"/>
            </p:cNvPicPr>
            <p:nvPr/>
          </p:nvPicPr>
          <p:blipFill rotWithShape="1">
            <a:blip r:embed="rId4"/>
            <a:srcRect l="50000"/>
            <a:stretch/>
          </p:blipFill>
          <p:spPr>
            <a:xfrm>
              <a:off x="4007768" y="1340768"/>
              <a:ext cx="2731885" cy="2230744"/>
            </a:xfrm>
            <a:prstGeom prst="rect">
              <a:avLst/>
            </a:prstGeom>
          </p:spPr>
        </p:pic>
        <p:sp>
          <p:nvSpPr>
            <p:cNvPr id="23" name="箭头: 右 8">
              <a:extLst>
                <a:ext uri="{FF2B5EF4-FFF2-40B4-BE49-F238E27FC236}">
                  <a16:creationId xmlns="" xmlns:a16="http://schemas.microsoft.com/office/drawing/2014/main" id="{1FF54483-DC8C-4980-8F57-71E783BA69FA}"/>
                </a:ext>
              </a:extLst>
            </p:cNvPr>
            <p:cNvSpPr/>
            <p:nvPr/>
          </p:nvSpPr>
          <p:spPr bwMode="auto">
            <a:xfrm>
              <a:off x="3219737" y="2132856"/>
              <a:ext cx="432048" cy="648072"/>
            </a:xfrm>
            <a:prstGeom prst="rightArrow">
              <a:avLst/>
            </a:prstGeom>
            <a:solidFill>
              <a:schemeClr val="bg2">
                <a:lumMod val="20000"/>
                <a:lumOff val="80000"/>
              </a:schemeClr>
            </a:solidFill>
            <a:ln>
              <a:solidFill>
                <a:schemeClr val="tx1"/>
              </a:solid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a:ln>
                  <a:noFill/>
                </a:ln>
                <a:solidFill>
                  <a:schemeClr val="tx1"/>
                </a:solidFill>
                <a:effectLst/>
                <a:latin typeface="Arial" charset="0"/>
                <a:ea typeface="宋体" charset="-122"/>
              </a:endParaRPr>
            </a:p>
          </p:txBody>
        </p:sp>
      </p:grpSp>
    </p:spTree>
    <p:extLst>
      <p:ext uri="{BB962C8B-B14F-4D97-AF65-F5344CB8AC3E}">
        <p14:creationId xmlns:p14="http://schemas.microsoft.com/office/powerpoint/2010/main" val="68228568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p:txBody>
          <a:bodyPr/>
          <a:lstStyle/>
          <a:p>
            <a:r>
              <a:rPr lang="en-US" altLang="en-US" dirty="0"/>
              <a:t>It is proposed to remove WT1 and WT2 </a:t>
            </a:r>
            <a:r>
              <a:rPr lang="en-US" altLang="zh-CN" dirty="0" smtClean="0"/>
              <a:t>until</a:t>
            </a:r>
            <a:r>
              <a:rPr lang="en-US" altLang="en-US" dirty="0" smtClean="0"/>
              <a:t> a valid </a:t>
            </a:r>
            <a:r>
              <a:rPr lang="en-US" altLang="en-US" dirty="0"/>
              <a:t>use </a:t>
            </a:r>
            <a:r>
              <a:rPr lang="en-US" altLang="en-US" dirty="0" smtClean="0"/>
              <a:t>case is found.</a:t>
            </a:r>
            <a:endParaRPr lang="en-US" altLang="en-US" dirty="0"/>
          </a:p>
          <a:p>
            <a:r>
              <a:rPr lang="en-US" altLang="en-US" dirty="0"/>
              <a:t>It is proposed to further discuss the additional WTs.</a:t>
            </a: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purl.org/dc/dcmitype/"/>
    <ds:schemaRef ds:uri="http://schemas.openxmlformats.org/package/2006/metadata/core-properties"/>
    <ds:schemaRef ds:uri="http://purl.org/dc/elements/1.1/"/>
    <ds:schemaRef ds:uri="http://schemas.microsoft.com/office/infopath/2007/PartnerControls"/>
    <ds:schemaRef ds:uri="http://www.w3.org/XML/1998/namespace"/>
    <ds:schemaRef ds:uri="280d8efa-eff2-4910-88d2-79ca146720c4"/>
    <ds:schemaRef ds:uri="679a257e-872f-4c98-9e8a-0a9c104f72cd"/>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5819</TotalTime>
  <Words>903</Words>
  <Application>Microsoft Office PowerPoint</Application>
  <PresentationFormat>宽屏</PresentationFormat>
  <Paragraphs>55</Paragraphs>
  <Slides>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Arial </vt:lpstr>
      <vt:lpstr>宋体</vt:lpstr>
      <vt:lpstr>Arial</vt:lpstr>
      <vt:lpstr>Calibri</vt:lpstr>
      <vt:lpstr>Calibri Light</vt:lpstr>
      <vt:lpstr>Times New Roman</vt:lpstr>
      <vt:lpstr>Wingdings</vt:lpstr>
      <vt:lpstr>Office Theme</vt:lpstr>
      <vt:lpstr>Discussion on the update of the AIML SID</vt:lpstr>
      <vt:lpstr>Outline</vt:lpstr>
      <vt:lpstr>WTs in Moderator draft SID</vt:lpstr>
      <vt:lpstr>WTs in Moderator draft SID</vt:lpstr>
      <vt:lpstr>WTs in Moderator draft SID</vt:lpstr>
      <vt:lpstr>Additional  WTs</vt:lpstr>
      <vt:lpstr>Summary</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Huawei3</cp:lastModifiedBy>
  <cp:revision>614</cp:revision>
  <dcterms:created xsi:type="dcterms:W3CDTF">2010-02-05T13:52:04Z</dcterms:created>
  <dcterms:modified xsi:type="dcterms:W3CDTF">2023-08-11T09:20:08Z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(3)uP0V18U5DPKitBobjIWcbpFv6HZIJ7ZIZ+khEUwvGAAAchI1pLt/XaznJ7087LwGKSjAT8Le
R24/GFyEgypS6Ew9UMlTSVpXz+DTIR8hyu23NJ41Jdf6MO/WXbPQNAxREG7ZbZY7eJOBO+G4
e/X7c5E1s6cWOYn41Ee9FXQ63Ocu1xxZyExy2x1nOwk6wQE8e5KnIxFG/4ZKeYkODhGRO71/
OyuqIkQra7yc5H+pRk</vt:lpwstr>
  </property>
  <property fmtid="{D5CDD505-2E9C-101B-9397-08002B2CF9AE}" pid="4" name="_2015_ms_pID_7253431">
    <vt:lpwstr>VIcqnGpEDbpzydQNvasSosmVPqSTX/rpoyl+CC1stnvWmcwP6VWa3F
0nIXy/S3AGbPhZHgUcGQK+mteuvJ3b7JzCNZWV3zBmba9XT8orJ8JRCgIJQJvR36riEBPOmF
k13tW93RC1bL+eeRN2ehckkpfD6TKC7AgflmYCuzeu+FaKuz2FfgVYGgszd2YGSjh36BYIa7
HYPXtsr4mmvNAL7qyryG1Mj7w1KIVVcNEZIY</vt:lpwstr>
  </property>
  <property fmtid="{D5CDD505-2E9C-101B-9397-08002B2CF9AE}" pid="5" name="_2015_ms_pID_7253432">
    <vt:lpwstr>/g==</vt:lpwstr>
  </property>
</Properties>
</file>